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8"/>
  </p:handout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81" r:id="rId10"/>
    <p:sldId id="263" r:id="rId11"/>
    <p:sldId id="267" r:id="rId12"/>
    <p:sldId id="264" r:id="rId13"/>
    <p:sldId id="282" r:id="rId14"/>
    <p:sldId id="265" r:id="rId15"/>
    <p:sldId id="279" r:id="rId16"/>
    <p:sldId id="266" r:id="rId17"/>
    <p:sldId id="269" r:id="rId18"/>
    <p:sldId id="270" r:id="rId19"/>
    <p:sldId id="271" r:id="rId20"/>
    <p:sldId id="272" r:id="rId21"/>
    <p:sldId id="275" r:id="rId22"/>
    <p:sldId id="273" r:id="rId23"/>
    <p:sldId id="274" r:id="rId24"/>
    <p:sldId id="276" r:id="rId25"/>
    <p:sldId id="277" r:id="rId26"/>
    <p:sldId id="278" r:id="rId27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9CCFF"/>
    <a:srgbClr val="011A4B"/>
    <a:srgbClr val="010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1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AAE1F-1E55-4C50-A541-306416E017BB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C185D-979C-4F46-A4E7-69F7546A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11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2126CE3F-1DBF-42C0-987F-A9FE37774333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037A9BC7-4714-4BF0-9C16-BC05D8DD5CE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CE3F-1DBF-42C0-987F-A9FE37774333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A9BC7-4714-4BF0-9C16-BC05D8DD5CE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CE3F-1DBF-42C0-987F-A9FE37774333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A9BC7-4714-4BF0-9C16-BC05D8DD5CE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CE3F-1DBF-42C0-987F-A9FE37774333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A9BC7-4714-4BF0-9C16-BC05D8DD5CE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2126CE3F-1DBF-42C0-987F-A9FE37774333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037A9BC7-4714-4BF0-9C16-BC05D8DD5CE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CE3F-1DBF-42C0-987F-A9FE37774333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A9BC7-4714-4BF0-9C16-BC05D8DD5CE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CE3F-1DBF-42C0-987F-A9FE37774333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A9BC7-4714-4BF0-9C16-BC05D8DD5CE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CE3F-1DBF-42C0-987F-A9FE37774333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A9BC7-4714-4BF0-9C16-BC05D8DD5CE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CE3F-1DBF-42C0-987F-A9FE37774333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A9BC7-4714-4BF0-9C16-BC05D8DD5CE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CE3F-1DBF-42C0-987F-A9FE37774333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A9BC7-4714-4BF0-9C16-BC05D8DD5CE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CE3F-1DBF-42C0-987F-A9FE37774333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A9BC7-4714-4BF0-9C16-BC05D8DD5CE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7A9BC7-4714-4BF0-9C16-BC05D8DD5C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26CE3F-1DBF-42C0-987F-A9FE37774333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096000" cy="685800"/>
          </a:xfrm>
        </p:spPr>
        <p:txBody>
          <a:bodyPr anchor="t">
            <a:norm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BIM</a:t>
            </a:r>
            <a:r>
              <a:rPr lang="en-US" sz="3600" i="1" dirty="0" err="1" smtClean="0">
                <a:solidFill>
                  <a:schemeClr val="bg1"/>
                </a:solidFill>
              </a:rPr>
              <a:t>ception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BIM Execution Plan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381000" y="4756087"/>
            <a:ext cx="3546476" cy="172091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67200" y="4736849"/>
            <a:ext cx="2667000" cy="1740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dirty="0" smtClean="0">
                <a:solidFill>
                  <a:schemeClr val="bg1"/>
                </a:solidFill>
              </a:rPr>
              <a:t>Thomas </a:t>
            </a:r>
            <a:r>
              <a:rPr lang="en-US" dirty="0" err="1" smtClean="0">
                <a:solidFill>
                  <a:schemeClr val="bg1"/>
                </a:solidFill>
              </a:rPr>
              <a:t>Villacampa</a:t>
            </a:r>
            <a:endParaRPr lang="en-US" dirty="0" smtClean="0">
              <a:solidFill>
                <a:schemeClr val="bg1"/>
              </a:solidFill>
            </a:endParaRPr>
          </a:p>
          <a:p>
            <a:pPr algn="l">
              <a:lnSpc>
                <a:spcPct val="170000"/>
              </a:lnSpc>
            </a:pPr>
            <a:r>
              <a:rPr lang="en-US" dirty="0" smtClean="0">
                <a:solidFill>
                  <a:schemeClr val="bg1"/>
                </a:solidFill>
              </a:rPr>
              <a:t>Alexander </a:t>
            </a:r>
            <a:r>
              <a:rPr lang="en-US" dirty="0" err="1" smtClean="0">
                <a:solidFill>
                  <a:schemeClr val="bg1"/>
                </a:solidFill>
              </a:rPr>
              <a:t>Stough</a:t>
            </a:r>
            <a:endParaRPr lang="en-US" dirty="0" smtClean="0">
              <a:solidFill>
                <a:schemeClr val="bg1"/>
              </a:solidFill>
            </a:endParaRPr>
          </a:p>
          <a:p>
            <a:pPr algn="l">
              <a:lnSpc>
                <a:spcPct val="170000"/>
              </a:lnSpc>
            </a:pPr>
            <a:r>
              <a:rPr lang="en-US" dirty="0" smtClean="0">
                <a:solidFill>
                  <a:schemeClr val="bg1"/>
                </a:solidFill>
              </a:rPr>
              <a:t>Christopher Russell</a:t>
            </a:r>
          </a:p>
          <a:p>
            <a:pPr algn="l">
              <a:lnSpc>
                <a:spcPct val="170000"/>
              </a:lnSpc>
            </a:pPr>
            <a:r>
              <a:rPr lang="en-US" dirty="0" smtClean="0">
                <a:solidFill>
                  <a:schemeClr val="bg1"/>
                </a:solidFill>
              </a:rPr>
              <a:t>Stephen </a:t>
            </a:r>
            <a:r>
              <a:rPr lang="en-US" dirty="0" err="1" smtClean="0">
                <a:solidFill>
                  <a:schemeClr val="bg1"/>
                </a:solidFill>
              </a:rPr>
              <a:t>Pfund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524000"/>
            <a:ext cx="5251696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67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781800" cy="83820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Structural Contribution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3048000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Material and Construction Costs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Materials, Labor, Schedule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BIM USES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Existing Conditions Modeling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Structural Analysis/Modeling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Building Systems Analysis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0" y="6250648"/>
            <a:ext cx="1143000" cy="5546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41297"/>
            <a:ext cx="8149979" cy="308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8787706" cy="55626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0" y="6250648"/>
            <a:ext cx="1143000" cy="5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3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781800" cy="83820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Mechanical Contribution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3962400" cy="3886200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Up-front vs. Operational Cost Savings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System Performance Comparisons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Integrated Iterations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BIM </a:t>
            </a:r>
            <a:r>
              <a:rPr lang="en-US" dirty="0">
                <a:solidFill>
                  <a:schemeClr val="bg1"/>
                </a:solidFill>
              </a:rPr>
              <a:t>USES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Existing Conditions Modeling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Mechanical Analysis/Modeling</a:t>
            </a:r>
            <a:endParaRPr lang="en-US" dirty="0">
              <a:solidFill>
                <a:schemeClr val="bg1"/>
              </a:solidFill>
            </a:endParaRPr>
          </a:p>
          <a:p>
            <a:pPr marL="571500" lvl="1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Building Systems </a:t>
            </a:r>
            <a:r>
              <a:rPr lang="en-US" dirty="0" smtClean="0">
                <a:solidFill>
                  <a:schemeClr val="bg1"/>
                </a:solidFill>
              </a:rPr>
              <a:t>Analysis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Design Reviews</a:t>
            </a:r>
          </a:p>
          <a:p>
            <a:pPr marL="571500" lvl="1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0" y="6250648"/>
            <a:ext cx="1143000" cy="55463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3" t="15624" r="51405" b="6055"/>
          <a:stretch/>
        </p:blipFill>
        <p:spPr bwMode="auto">
          <a:xfrm>
            <a:off x="3581400" y="2286000"/>
            <a:ext cx="5029200" cy="435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5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2974" r="28750"/>
          <a:stretch/>
        </p:blipFill>
        <p:spPr>
          <a:xfrm>
            <a:off x="0" y="0"/>
            <a:ext cx="7543800" cy="6938768"/>
          </a:xfrm>
          <a:prstGeom prst="rect">
            <a:avLst/>
          </a:prstGeom>
        </p:spPr>
      </p:pic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0" y="6303363"/>
            <a:ext cx="1143000" cy="5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37500" t="25000" r="43125" b="6000"/>
          <a:stretch>
            <a:fillRect/>
          </a:stretch>
        </p:blipFill>
        <p:spPr bwMode="auto">
          <a:xfrm>
            <a:off x="5410200" y="601265"/>
            <a:ext cx="2667000" cy="593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781800" cy="83820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Lighting/Electrical Contribution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0" y="6250648"/>
            <a:ext cx="1143000" cy="554637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685800" y="1602419"/>
            <a:ext cx="3962400" cy="18265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Material Costs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Fixture Control, </a:t>
            </a:r>
            <a:r>
              <a:rPr lang="en-US" dirty="0">
                <a:solidFill>
                  <a:schemeClr val="bg1"/>
                </a:solidFill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lazing material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BIM USES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Existing Conditions Modeling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Building Systems Analysis</a:t>
            </a:r>
          </a:p>
          <a:p>
            <a:pPr marL="571500" lvl="1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" t="3831" r="24963" b="20307"/>
          <a:stretch/>
        </p:blipFill>
        <p:spPr bwMode="auto">
          <a:xfrm>
            <a:off x="0" y="19050"/>
            <a:ext cx="889635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0" y="6303363"/>
            <a:ext cx="1143000" cy="5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0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781800" cy="83820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Project Deliverables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182506"/>
              </p:ext>
            </p:extLst>
          </p:nvPr>
        </p:nvGraphicFramePr>
        <p:xfrm>
          <a:off x="1219200" y="914400"/>
          <a:ext cx="6991356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8964"/>
                <a:gridCol w="623105"/>
                <a:gridCol w="743153"/>
                <a:gridCol w="800319"/>
                <a:gridCol w="743153"/>
                <a:gridCol w="685988"/>
                <a:gridCol w="743153"/>
                <a:gridCol w="743153"/>
                <a:gridCol w="920368"/>
              </a:tblGrid>
              <a:tr h="45720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INFORMATION EXCHANGE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FILE SENDER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FILE RECIEVER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FREQUENCY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DUE DATE 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MODEL FILE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MODEL SOFTWARE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NATIVE FILE TYPE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FILE EXCHANGE TYPE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0070C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MEP COORDINATION MODEL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TEAM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TEAM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MONTHLY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APRIL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.rvt .nwd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PERIODIC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WEEKLY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.</a:t>
                      </a:r>
                      <a:r>
                        <a:rPr lang="en-US" sz="1000" dirty="0" err="1">
                          <a:effectLst/>
                        </a:rPr>
                        <a:t>rvt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99CC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ENERGY ANALYSIS REPORTS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ME,LE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ME,LE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WEEKLY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APRIL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.trc .hea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PERIODIC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WEEKLY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.trc, .hea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STRUCTURAL ANALYSIS REPORTS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SE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CM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WEEKLY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FEB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.EDP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PERIODIC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WEEKLY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.EDP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99CCFF"/>
                    </a:solidFill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DESIGN PROGRESS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TEAM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TEAM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WEEKLY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CONT.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.doc .xls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PERIODIC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WEEKLY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.doc.xls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671487"/>
              </p:ext>
            </p:extLst>
          </p:nvPr>
        </p:nvGraphicFramePr>
        <p:xfrm>
          <a:off x="1219200" y="3200400"/>
          <a:ext cx="7010401" cy="3498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5292"/>
                <a:gridCol w="908917"/>
                <a:gridCol w="1911991"/>
                <a:gridCol w="1676400"/>
                <a:gridCol w="1447801"/>
              </a:tblGrid>
              <a:tr h="52112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BIM SUBMITTAL ITEM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STAGE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APPROX. DUE DATE 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FORMAT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NOTES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>
                    <a:solidFill>
                      <a:srgbClr val="0070C0"/>
                    </a:solidFill>
                  </a:tcPr>
                </a:tc>
              </a:tr>
              <a:tr h="34741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FAÇADE MODEL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DD,CD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April 2011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REVIT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>
                    <a:solidFill>
                      <a:srgbClr val="99CCFF"/>
                    </a:solidFill>
                  </a:tcPr>
                </a:tc>
              </a:tr>
              <a:tr h="52112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ENERGY ANALYSIS REPORT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DD,CD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April 2011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TRACE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/>
                </a:tc>
              </a:tr>
              <a:tr h="34741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DAYLIGHTING REPORT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DD,CD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January-February 2011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DAYSIM, AGi32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>
                    <a:solidFill>
                      <a:srgbClr val="99CCFF"/>
                    </a:solidFill>
                  </a:tcPr>
                </a:tc>
              </a:tr>
              <a:tr h="34741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STRUCTURAL REPORTS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DD,CD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January-February 2011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ETABS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/>
                </a:tc>
              </a:tr>
              <a:tr h="34741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COST ESTIMATION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DD,CD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February-March 2011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EXCEL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>
                    <a:solidFill>
                      <a:srgbClr val="99CCFF"/>
                    </a:solidFill>
                  </a:tcPr>
                </a:tc>
              </a:tr>
              <a:tr h="19846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4D MODEL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CD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April 2011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NAVISWORKS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/>
                </a:tc>
              </a:tr>
              <a:tr h="34741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3D COLLISION MODEL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CD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April 2011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NAVISWORKS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>
                    <a:solidFill>
                      <a:srgbClr val="99CCFF"/>
                    </a:solidFill>
                  </a:tcPr>
                </a:tc>
              </a:tr>
              <a:tr h="52112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LIGHTING DESIGN MODEL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DD,CD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April 2011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AGi32, 3ds Max Design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425" marR="74425" marT="0" marB="0" anchor="ctr"/>
                </a:tc>
              </a:tr>
            </a:tbl>
          </a:graphicData>
        </a:graphic>
      </p:graphicFrame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0" y="6250648"/>
            <a:ext cx="1143000" cy="5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781800" cy="83820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Next Step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0" y="6250648"/>
            <a:ext cx="1143000" cy="554637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3048000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Revision of Alternative Redesigns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Incorporation of </a:t>
            </a:r>
            <a:r>
              <a:rPr lang="en-US" dirty="0" err="1" smtClean="0">
                <a:solidFill>
                  <a:schemeClr val="bg1"/>
                </a:solidFill>
              </a:rPr>
              <a:t>BimEx</a:t>
            </a:r>
            <a:r>
              <a:rPr lang="en-US" dirty="0" smtClean="0">
                <a:solidFill>
                  <a:schemeClr val="bg1"/>
                </a:solidFill>
              </a:rPr>
              <a:t> Plan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Semester Proposal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934200" cy="152400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Thank you for listening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Can we answer any questions?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2057400" y="2971800"/>
            <a:ext cx="4438918" cy="215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781800" cy="838200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 smtClean="0">
                <a:solidFill>
                  <a:schemeClr val="bg1"/>
                </a:solidFill>
              </a:rPr>
              <a:t>Appendices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5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Presentation Outline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Building Overview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BIM Ex Plan Overview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BIM Goals Overview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BIM Goals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BIM Uses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BIM Goal/Use Analysis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Process Maps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Information Exchange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Project Deliverables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Scheduling and Formats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Next Step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71500" lvl="1" indent="-3429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\\aeweb.coeaccess.psu.edu\BIMTeam12010\BIM EX\BIM_Ex_guide_V1.0_Pag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36" y="0"/>
            <a:ext cx="529936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0" y="6250648"/>
            <a:ext cx="1143000" cy="5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294240"/>
              </p:ext>
            </p:extLst>
          </p:nvPr>
        </p:nvGraphicFramePr>
        <p:xfrm>
          <a:off x="100191" y="1828802"/>
          <a:ext cx="8681510" cy="2971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0926"/>
                <a:gridCol w="5303556"/>
                <a:gridCol w="1077028"/>
              </a:tblGrid>
              <a:tr h="31730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BIM GOAL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11" marR="9791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DESCRIPTION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11" marR="9791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COMPLETE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11" marR="97911" marT="0" marB="0" anchor="ctr">
                    <a:solidFill>
                      <a:srgbClr val="0070C0"/>
                    </a:solidFill>
                  </a:tcPr>
                </a:tc>
              </a:tr>
              <a:tr h="65274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Life Cycle Cost/ Value Engineer All Design Decisions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11" marR="9791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Utilize engineering design to select the best integrated design that provides MSC with life cycle and value effective building solutions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11" marR="97911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11" marR="97911" marT="0" marB="0" anchor="ctr">
                    <a:solidFill>
                      <a:srgbClr val="99CCFF"/>
                    </a:solidFill>
                  </a:tcPr>
                </a:tc>
              </a:tr>
              <a:tr h="43516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Optimize Building Performance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11" marR="9791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Use integrated design to enhance the operation of all building systems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11" marR="9791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11" marR="97911" marT="0" marB="0" anchor="ctr"/>
                </a:tc>
              </a:tr>
              <a:tr h="43516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Eliminate Field Conflicts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11" marR="9791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Collaboratively design the plenum to best take advantage of the vertical dimension of the ceiling plenum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11" marR="97911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11" marR="97911" marT="0" marB="0" anchor="ctr">
                    <a:solidFill>
                      <a:srgbClr val="99CCFF"/>
                    </a:solidFill>
                  </a:tcPr>
                </a:tc>
              </a:tr>
              <a:tr h="26109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Improve Energy Efficiency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11" marR="9791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Create energy savings based on the existing design model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11" marR="9791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11" marR="97911" marT="0" marB="0" anchor="ctr"/>
                </a:tc>
              </a:tr>
              <a:tr h="43516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Improve Daylighting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11" marR="9791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Optimize the building’s daylighting system with respect to cost and increased envelope loads.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11" marR="97911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11" marR="97911" marT="0" marB="0" anchor="ctr">
                    <a:solidFill>
                      <a:srgbClr val="99CCFF"/>
                    </a:solidFill>
                  </a:tcPr>
                </a:tc>
              </a:tr>
              <a:tr h="43516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Optimize Sequence and Schedule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11" marR="9791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Create an efficient sequence of trades to properly construct a redesigned building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11" marR="9791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11" marR="9791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32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393326"/>
              </p:ext>
            </p:extLst>
          </p:nvPr>
        </p:nvGraphicFramePr>
        <p:xfrm>
          <a:off x="1295400" y="0"/>
          <a:ext cx="6096000" cy="6857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3789"/>
                <a:gridCol w="994356"/>
                <a:gridCol w="1219073"/>
                <a:gridCol w="1219073"/>
                <a:gridCol w="1219709"/>
              </a:tblGrid>
              <a:tr h="56809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BIM </a:t>
                      </a:r>
                      <a:r>
                        <a:rPr lang="en-US" sz="1000" dirty="0" smtClean="0">
                          <a:effectLst/>
                        </a:rPr>
                        <a:t>USE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COMPANY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NUMBER OF TOTAL STAFF FOR BIM USE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ESTIMATED WORKER HOURS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LEAD CONTACT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0070C0"/>
                    </a:solidFill>
                  </a:tcPr>
                </a:tc>
              </a:tr>
              <a:tr h="36999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SITE ANALYSIS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BIMception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TBD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Chris Russell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Alex </a:t>
                      </a:r>
                      <a:r>
                        <a:rPr lang="en-US" sz="1000" dirty="0" err="1">
                          <a:effectLst/>
                        </a:rPr>
                        <a:t>Stough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99CCFF"/>
                    </a:solidFill>
                  </a:tcPr>
                </a:tc>
              </a:tr>
              <a:tr h="73998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EXISTING CONDITIONS MODELING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BIMception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TBD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Chris Russell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Alex </a:t>
                      </a:r>
                      <a:r>
                        <a:rPr lang="en-US" sz="1000" dirty="0" err="1">
                          <a:effectLst/>
                        </a:rPr>
                        <a:t>Stough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Steve </a:t>
                      </a:r>
                      <a:r>
                        <a:rPr lang="en-US" sz="1000" dirty="0" err="1">
                          <a:effectLst/>
                        </a:rPr>
                        <a:t>Pfund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Tom </a:t>
                      </a:r>
                      <a:r>
                        <a:rPr lang="en-US" sz="1000" dirty="0" err="1">
                          <a:effectLst/>
                        </a:rPr>
                        <a:t>Villacampa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/>
                </a:tc>
              </a:tr>
              <a:tr h="55499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DESIGN AUTHORING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BIMception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TBD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Chris Russell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Alex </a:t>
                      </a:r>
                      <a:r>
                        <a:rPr lang="en-US" sz="1000" dirty="0" err="1">
                          <a:effectLst/>
                        </a:rPr>
                        <a:t>Stough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Steve </a:t>
                      </a:r>
                      <a:r>
                        <a:rPr lang="en-US" sz="1000" dirty="0" err="1">
                          <a:effectLst/>
                        </a:rPr>
                        <a:t>Pfund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99CCFF"/>
                    </a:solidFill>
                  </a:tcPr>
                </a:tc>
              </a:tr>
              <a:tr h="73998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DESIGN REVIEWS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BIMception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TBD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Chris Russell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Alex </a:t>
                      </a:r>
                      <a:r>
                        <a:rPr lang="en-US" sz="1000" dirty="0" err="1">
                          <a:effectLst/>
                        </a:rPr>
                        <a:t>Stough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Steve </a:t>
                      </a:r>
                      <a:r>
                        <a:rPr lang="en-US" sz="1000" dirty="0" err="1">
                          <a:effectLst/>
                        </a:rPr>
                        <a:t>Pfund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Tom </a:t>
                      </a:r>
                      <a:r>
                        <a:rPr lang="en-US" sz="1000" dirty="0" err="1">
                          <a:effectLst/>
                        </a:rPr>
                        <a:t>Villacampa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/>
                </a:tc>
              </a:tr>
              <a:tr h="22199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STRUCTURAL ANALYSIS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BIMception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TBD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Steve </a:t>
                      </a:r>
                      <a:r>
                        <a:rPr lang="en-US" sz="1000" dirty="0" err="1">
                          <a:effectLst/>
                        </a:rPr>
                        <a:t>Pfund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99CCFF"/>
                    </a:solidFill>
                  </a:tcPr>
                </a:tc>
              </a:tr>
              <a:tr h="22199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LIGHTING ANALYSIS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BIMception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TBD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Chris Russell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/>
                </a:tc>
              </a:tr>
              <a:tr h="22199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ENERGY ANALYSIS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BIMception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TBD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Alex </a:t>
                      </a:r>
                      <a:r>
                        <a:rPr lang="en-US" sz="1000" dirty="0" err="1">
                          <a:effectLst/>
                        </a:rPr>
                        <a:t>Stough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99CCFF"/>
                    </a:solidFill>
                  </a:tcPr>
                </a:tc>
              </a:tr>
              <a:tr h="22199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MECHANICAL ANALYSIS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BIMception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TBD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Alex </a:t>
                      </a:r>
                      <a:r>
                        <a:rPr lang="en-US" sz="1000" dirty="0" err="1">
                          <a:effectLst/>
                        </a:rPr>
                        <a:t>Stough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/>
                </a:tc>
              </a:tr>
              <a:tr h="22199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4D MODELING (DESIGN)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BIMception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TBD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Tom </a:t>
                      </a:r>
                      <a:r>
                        <a:rPr lang="en-US" sz="1000" dirty="0" err="1">
                          <a:effectLst/>
                        </a:rPr>
                        <a:t>Villacampa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99CCFF"/>
                    </a:solidFill>
                  </a:tcPr>
                </a:tc>
              </a:tr>
              <a:tr h="36999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COST ESTIMATION (DESIGN)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BIMception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TBD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Tom </a:t>
                      </a:r>
                      <a:r>
                        <a:rPr lang="en-US" sz="1000" dirty="0" err="1">
                          <a:effectLst/>
                        </a:rPr>
                        <a:t>Villacampa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/>
                </a:tc>
              </a:tr>
              <a:tr h="73998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3D COORDINATION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BIMception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TBD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Chris Russell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Alex </a:t>
                      </a:r>
                      <a:r>
                        <a:rPr lang="en-US" sz="1000" dirty="0" err="1">
                          <a:effectLst/>
                        </a:rPr>
                        <a:t>Stough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Steve </a:t>
                      </a:r>
                      <a:r>
                        <a:rPr lang="en-US" sz="1000" dirty="0" err="1">
                          <a:effectLst/>
                        </a:rPr>
                        <a:t>Pfund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Tom </a:t>
                      </a:r>
                      <a:r>
                        <a:rPr lang="en-US" sz="1000" dirty="0" err="1">
                          <a:effectLst/>
                        </a:rPr>
                        <a:t>Villacampa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99CCFF"/>
                    </a:solidFill>
                  </a:tcPr>
                </a:tc>
              </a:tr>
              <a:tr h="36999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4D MODELING (CONSTRUCT)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BIMception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TBD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Tom </a:t>
                      </a:r>
                      <a:r>
                        <a:rPr lang="en-US" sz="1000" dirty="0" err="1">
                          <a:effectLst/>
                        </a:rPr>
                        <a:t>Villacampa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/>
                </a:tc>
              </a:tr>
              <a:tr h="36999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COST ESTIMATION (CONSTRUCT)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BIMception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TBD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Tom </a:t>
                      </a:r>
                      <a:r>
                        <a:rPr lang="en-US" sz="1000" dirty="0" err="1">
                          <a:effectLst/>
                        </a:rPr>
                        <a:t>Villacampa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99CCFF"/>
                    </a:solidFill>
                  </a:tcPr>
                </a:tc>
              </a:tr>
              <a:tr h="55499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BUILDING SYSTEM ANALYSIS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BIMception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TBD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Chris Russell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Alex </a:t>
                      </a:r>
                      <a:r>
                        <a:rPr lang="en-US" sz="1000" dirty="0" err="1">
                          <a:effectLst/>
                        </a:rPr>
                        <a:t>Stough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Steve </a:t>
                      </a:r>
                      <a:r>
                        <a:rPr lang="en-US" sz="1000" dirty="0" err="1">
                          <a:effectLst/>
                        </a:rPr>
                        <a:t>Pfund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/>
                </a:tc>
              </a:tr>
              <a:tr h="36999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COST ESTIMATION (OPERATE)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BIMception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TBD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Alex </a:t>
                      </a:r>
                      <a:r>
                        <a:rPr lang="en-US" sz="1000" dirty="0" err="1">
                          <a:effectLst/>
                        </a:rPr>
                        <a:t>Stough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Tom </a:t>
                      </a:r>
                      <a:r>
                        <a:rPr lang="en-US" sz="1000" dirty="0" err="1">
                          <a:effectLst/>
                        </a:rPr>
                        <a:t>Villacampa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51" marR="41251" marT="0" marB="0" anchor="ctr"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64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001415"/>
              </p:ext>
            </p:extLst>
          </p:nvPr>
        </p:nvGraphicFramePr>
        <p:xfrm>
          <a:off x="110899" y="872903"/>
          <a:ext cx="8652101" cy="16416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2522"/>
                <a:gridCol w="1717590"/>
                <a:gridCol w="1736564"/>
                <a:gridCol w="1597422"/>
                <a:gridCol w="1798003"/>
              </a:tblGrid>
              <a:tr h="42736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MEETING TYPE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580" marR="97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PHASE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580" marR="97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FREQUENCY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580" marR="97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PARTICIPANTS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580" marR="97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LOCATION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580" marR="97580" marT="0" marB="0" anchor="ctr">
                    <a:solidFill>
                      <a:srgbClr val="0070C0"/>
                    </a:solidFill>
                  </a:tcPr>
                </a:tc>
              </a:tr>
              <a:tr h="43368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3D MEP COORDINATION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580" marR="97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CONSTRUCTION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580" marR="97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MONTHLY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580" marR="97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ALL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580" marR="97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BIM ROOM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580" marR="97580" marT="0" marB="0" anchor="ctr">
                    <a:solidFill>
                      <a:srgbClr val="99CCFF"/>
                    </a:solidFill>
                  </a:tcPr>
                </a:tc>
              </a:tr>
              <a:tr h="26021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DESIGN REVIEW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580" marR="97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DESIGN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580" marR="97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WEEKLY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580" marR="97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ALL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580" marR="97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BIM ROOM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580" marR="97580" marT="0" marB="0" anchor="ctr"/>
                </a:tc>
              </a:tr>
              <a:tr h="26021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COST ANALYSIS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580" marR="97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DESIGN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580" marR="97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TRI-WEEKLY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580" marR="97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ALL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580" marR="97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BIM ROOM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580" marR="97580" marT="0" marB="0" anchor="ctr">
                    <a:solidFill>
                      <a:srgbClr val="99CCFF"/>
                    </a:solidFill>
                  </a:tcPr>
                </a:tc>
              </a:tr>
              <a:tr h="26021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ENERGY ANALYSIS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580" marR="97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DESIGN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580" marR="97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TRI-WEEKLY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580" marR="97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ALL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580" marR="97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BIM ROOM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580" marR="97580" marT="0" marB="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73942"/>
              </p:ext>
            </p:extLst>
          </p:nvPr>
        </p:nvGraphicFramePr>
        <p:xfrm>
          <a:off x="152401" y="2667000"/>
          <a:ext cx="8610601" cy="2666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8015"/>
                <a:gridCol w="767421"/>
                <a:gridCol w="915272"/>
                <a:gridCol w="985677"/>
                <a:gridCol w="915272"/>
                <a:gridCol w="844868"/>
                <a:gridCol w="915272"/>
                <a:gridCol w="915272"/>
                <a:gridCol w="1133532"/>
              </a:tblGrid>
              <a:tr h="57150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INFORMATION EXCHANGE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FILE SENDER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FILE RECIEVER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FREQUENCY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DUE DATE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MODEL FILE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MODEL SOFTWARE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NATIVE FILE TYPE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FILE EXCHANGE TYPE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>
                    <a:solidFill>
                      <a:srgbClr val="0070C0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MEP COORDINATION MODEL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TEAM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TEAM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MONTHLY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APRIL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.rvt .nwd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PERIODIC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WEEKLY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.</a:t>
                      </a:r>
                      <a:r>
                        <a:rPr lang="en-US" sz="1200" dirty="0" err="1">
                          <a:effectLst/>
                        </a:rPr>
                        <a:t>rvt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>
                    <a:solidFill>
                      <a:srgbClr val="99CCFF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ENERGY ANALYSIS REPORTS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ME,LE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ME,LE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WEEKLY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APRIL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.trc .hea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PERIODIC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WEEKLY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.</a:t>
                      </a:r>
                      <a:r>
                        <a:rPr lang="en-US" sz="1200" dirty="0" err="1">
                          <a:effectLst/>
                        </a:rPr>
                        <a:t>trc</a:t>
                      </a:r>
                      <a:r>
                        <a:rPr lang="en-US" sz="1200" dirty="0">
                          <a:effectLst/>
                        </a:rPr>
                        <a:t>, .</a:t>
                      </a:r>
                      <a:r>
                        <a:rPr lang="en-US" sz="1200" dirty="0" err="1">
                          <a:effectLst/>
                        </a:rPr>
                        <a:t>hea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/>
                </a:tc>
              </a:tr>
              <a:tr h="57150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STRUCTURAL ANALYSIS REPORTS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CM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WEEKLY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FEB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.EDP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PERIODIC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WEEKLY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.EDP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>
                    <a:solidFill>
                      <a:srgbClr val="99CCFF"/>
                    </a:solidFill>
                  </a:tcPr>
                </a:tc>
              </a:tr>
              <a:tr h="38099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DESIGN PROGRESS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TEAM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TEAM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WEEKLY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CONT.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.doc .xls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PERIODIC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WEEKLY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.doc.xls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5724" marR="8572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4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430532"/>
              </p:ext>
            </p:extLst>
          </p:nvPr>
        </p:nvGraphicFramePr>
        <p:xfrm>
          <a:off x="152400" y="187327"/>
          <a:ext cx="8534402" cy="21748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4808"/>
                <a:gridCol w="1927726"/>
                <a:gridCol w="2330562"/>
                <a:gridCol w="2021306"/>
              </a:tblGrid>
              <a:tr h="43497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BIM USE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69" marR="9786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DISCIPLINE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(if applicable)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69" marR="9786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SOFTWARE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69" marR="9786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VERSION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69" marR="97869" marT="0" marB="0" anchor="ctr">
                    <a:solidFill>
                      <a:srgbClr val="0070C0"/>
                    </a:solidFill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DESIGN AUTHORING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69" marR="9786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ALL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69" marR="97869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Revit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69" marR="97869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2010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69" marR="97869" marT="0" marB="0" anchor="ctr">
                    <a:solidFill>
                      <a:srgbClr val="99CCFF"/>
                    </a:solidFill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ENERGY ANALYSIS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69" marR="9786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MEP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69" marR="9786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Trane Trace, Excel, Daysim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69" marR="9786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69" marR="97869" marT="0" marB="0" anchor="ctr"/>
                </a:tc>
              </a:tr>
              <a:tr h="26098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3D COORDINATION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69" marR="9786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CM, MECH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69" marR="97869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NavisWorks Manage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69" marR="97869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2011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69" marR="97869" marT="0" marB="0" anchor="ctr">
                    <a:solidFill>
                      <a:srgbClr val="99CCFF"/>
                    </a:solidFill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4D MODELING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69" marR="9786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CM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69" marR="9786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NavisWorks Manage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69" marR="9786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2011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69" marR="97869" marT="0" marB="0" anchor="ctr"/>
                </a:tc>
              </a:tr>
              <a:tr h="26098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STRUCTURAL ANALYSIS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69" marR="9786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STRUCT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69" marR="97869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ETABS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69" marR="97869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69" marR="97869" marT="0" marB="0" anchor="ctr">
                    <a:solidFill>
                      <a:srgbClr val="99CCFF"/>
                    </a:solidFill>
                  </a:tcPr>
                </a:tc>
              </a:tr>
              <a:tr h="43497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LIGHTING ANALYSIS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69" marR="9786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L/E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69" marR="9786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AGi32, 3ds Max Design, AutoCAD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69" marR="9786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869" marR="97869" marT="0" marB="0"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465732"/>
              </p:ext>
            </p:extLst>
          </p:nvPr>
        </p:nvGraphicFramePr>
        <p:xfrm>
          <a:off x="152400" y="2438400"/>
          <a:ext cx="8534400" cy="4259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878"/>
                <a:gridCol w="957161"/>
                <a:gridCol w="149346"/>
                <a:gridCol w="1979529"/>
                <a:gridCol w="149346"/>
                <a:gridCol w="1926397"/>
                <a:gridCol w="2075743"/>
              </a:tblGrid>
              <a:tr h="63441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BIM SUBMITTAL ITEM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STAGE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APPROX. DUE DATE 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FORMAT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NOTES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>
                    <a:solidFill>
                      <a:srgbClr val="0070C0"/>
                    </a:solidFill>
                  </a:tcPr>
                </a:tc>
              </a:tr>
              <a:tr h="42294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FAÇADE MODEL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DD,CD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April 2011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REVIT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>
                    <a:solidFill>
                      <a:srgbClr val="99CCFF"/>
                    </a:solidFill>
                  </a:tcPr>
                </a:tc>
              </a:tr>
              <a:tr h="63441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ENERGY ANALYSIS REPORT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DD,CD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April 2011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TRACE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/>
                </a:tc>
              </a:tr>
              <a:tr h="42294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DAYLIGHTING REPORT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DD,CD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January-February 2011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DAYSIM, AGi32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>
                    <a:solidFill>
                      <a:srgbClr val="99CCFF"/>
                    </a:solidFill>
                  </a:tcPr>
                </a:tc>
              </a:tr>
              <a:tr h="42294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STRUCTURAL REPORTS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DD,CD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January-February 2011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ETABS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/>
                </a:tc>
              </a:tr>
              <a:tr h="42294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COST ESTIMATION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DD,CD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February-March 2011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EXCEL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>
                    <a:solidFill>
                      <a:srgbClr val="99CCFF"/>
                    </a:solidFill>
                  </a:tcPr>
                </a:tc>
              </a:tr>
              <a:tr h="24161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4D MODEL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CD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April 2011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NAVISWORKS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/>
                </a:tc>
              </a:tr>
              <a:tr h="42294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3D COLLISION MODEL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CD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April 2011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NAVISWORKS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>
                    <a:solidFill>
                      <a:srgbClr val="99CCFF"/>
                    </a:solidFill>
                  </a:tcPr>
                </a:tc>
              </a:tr>
              <a:tr h="63441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LIGHTING DESIGN MODEL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DD,CD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April 2011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AGi32, 3ds Max Design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0604" marR="9060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2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" t="2188" r="2044"/>
          <a:stretch/>
        </p:blipFill>
        <p:spPr bwMode="auto">
          <a:xfrm>
            <a:off x="50792" y="76200"/>
            <a:ext cx="8788408" cy="647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347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0" y="76200"/>
            <a:ext cx="867136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4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5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95400"/>
            <a:ext cx="5943600" cy="3807751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General Building Information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Owner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The Pennsylvania State University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Description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276,000 SF Research Facility housing the Material and Life Sciences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LEED Certification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Location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PSU University Park Campus, University Park, PA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Total Cost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Approximately $215 million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Unique Features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150-foot Cantilever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Vivarium Space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Quiet Labs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Nano-Clean Rooms</a:t>
            </a:r>
          </a:p>
          <a:p>
            <a:pPr marL="571500" lvl="1" indent="-3429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0" y="6250648"/>
            <a:ext cx="1143000" cy="55463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68580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Building Overview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122" name="Picture 2" descr="B:\Images\Exterio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71821"/>
            <a:ext cx="4876800" cy="29051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801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2925" y="1524000"/>
            <a:ext cx="5105400" cy="4038600"/>
          </a:xfrm>
        </p:spPr>
        <p:txBody>
          <a:bodyPr anchor="t"/>
          <a:lstStyle/>
          <a:p>
            <a:r>
              <a:rPr lang="en-US" dirty="0" smtClean="0">
                <a:solidFill>
                  <a:schemeClr val="bg1"/>
                </a:solidFill>
              </a:rPr>
              <a:t>Integrative Project Delivery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Mutual 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greement/contract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Need proper foundation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BIM Processes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Information Exchange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Collaboration Techniques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Project Deliverables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Execution of Group BIM Goals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PSU BIM Ex Planning Guide- CIC Research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Organization: Goal – Use – Process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BIM GOALS and USES ANALYSIS added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68580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BIM Execution Plan Overview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81"/>
          <a:stretch/>
        </p:blipFill>
        <p:spPr bwMode="auto">
          <a:xfrm>
            <a:off x="4114800" y="990600"/>
            <a:ext cx="4711097" cy="586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0" y="6250648"/>
            <a:ext cx="1143000" cy="5546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0" y="2438400"/>
            <a:ext cx="1898348" cy="152400"/>
          </a:xfrm>
          <a:prstGeom prst="rect">
            <a:avLst/>
          </a:prstGeom>
          <a:solidFill>
            <a:srgbClr val="0033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3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68580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BIM Goals Overview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14718" r="5816" b="38980"/>
          <a:stretch/>
        </p:blipFill>
        <p:spPr bwMode="auto">
          <a:xfrm>
            <a:off x="183446" y="1371600"/>
            <a:ext cx="8527527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0" y="6250648"/>
            <a:ext cx="1143000" cy="5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68580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BIM Uses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7" t="15330" r="7500" b="11880"/>
          <a:stretch/>
        </p:blipFill>
        <p:spPr bwMode="auto">
          <a:xfrm>
            <a:off x="3056941" y="0"/>
            <a:ext cx="5782259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0" y="6250648"/>
            <a:ext cx="1143000" cy="5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06680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BIM Goal-Use-Process Analysis Example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2667000"/>
          </a:xfrm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Life Cycle Cost/Value Engineering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Utilize </a:t>
            </a:r>
            <a:r>
              <a:rPr lang="en-US" sz="1800" dirty="0">
                <a:solidFill>
                  <a:schemeClr val="bg1"/>
                </a:solidFill>
              </a:rPr>
              <a:t>engineering design to select the best integrated design that provides MSC with life cycle and value effective building solutions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0" y="6248400"/>
            <a:ext cx="1143000" cy="5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8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781800" cy="83820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CM Life Cycle Cost Overview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49580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Overview of Goal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Produce a more efficient building through integrated design with a lower overall cost to the owner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Why Life Cycle Cost?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Value Engineering to produce a lower overall cost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Upfront Cost vs. Life Cycle Cost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Construction Management Contribution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Upfront Cost Estimation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Current Design and Redesign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Value Engineering Input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BIM Uses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Quantity Take-Offs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Autodesk QTO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Autodesk Revit</a:t>
            </a: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0" y="6250648"/>
            <a:ext cx="1143000" cy="5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781800" cy="83820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CM Life Cycle Cost Overview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0" y="6250648"/>
            <a:ext cx="1143000" cy="55463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t="2107" r="2569" b="6705"/>
          <a:stretch/>
        </p:blipFill>
        <p:spPr bwMode="auto">
          <a:xfrm>
            <a:off x="512445" y="1447800"/>
            <a:ext cx="7945755" cy="4705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156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538</TotalTime>
  <Words>985</Words>
  <Application>Microsoft Office PowerPoint</Application>
  <PresentationFormat>On-screen Show (4:3)</PresentationFormat>
  <Paragraphs>446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Composite</vt:lpstr>
      <vt:lpstr>BIMception BIM Execution Plan</vt:lpstr>
      <vt:lpstr>PowerPoint Presentation</vt:lpstr>
      <vt:lpstr>Building Overview</vt:lpstr>
      <vt:lpstr>BIM Execution Plan Overview</vt:lpstr>
      <vt:lpstr>BIM Goals Overview</vt:lpstr>
      <vt:lpstr>BIM Uses</vt:lpstr>
      <vt:lpstr>BIM Goal-Use-Process Analysis Example</vt:lpstr>
      <vt:lpstr>CM Life Cycle Cost Overview</vt:lpstr>
      <vt:lpstr>CM Life Cycle Cost Overview</vt:lpstr>
      <vt:lpstr>Structural Contribution</vt:lpstr>
      <vt:lpstr>PowerPoint Presentation</vt:lpstr>
      <vt:lpstr>Mechanical Contribution</vt:lpstr>
      <vt:lpstr>PowerPoint Presentation</vt:lpstr>
      <vt:lpstr>Lighting/Electrical Contribution</vt:lpstr>
      <vt:lpstr>PowerPoint Presentation</vt:lpstr>
      <vt:lpstr>Project Deliverables</vt:lpstr>
      <vt:lpstr>Next Step</vt:lpstr>
      <vt:lpstr>Thank you for listening Can we answer any questions?</vt:lpstr>
      <vt:lpstr>Appendices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BIMception BIM Execution Plan</dc:title>
  <dc:creator>Stephen J Pfund</dc:creator>
  <cp:lastModifiedBy>Stephen J Pfund</cp:lastModifiedBy>
  <cp:revision>48</cp:revision>
  <cp:lastPrinted>2010-11-29T19:07:19Z</cp:lastPrinted>
  <dcterms:created xsi:type="dcterms:W3CDTF">2010-11-29T00:16:16Z</dcterms:created>
  <dcterms:modified xsi:type="dcterms:W3CDTF">2010-12-08T20:18:17Z</dcterms:modified>
</cp:coreProperties>
</file>